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95" r:id="rId2"/>
    <p:sldId id="275" r:id="rId3"/>
    <p:sldId id="309" r:id="rId4"/>
    <p:sldId id="310" r:id="rId5"/>
    <p:sldId id="319" r:id="rId6"/>
    <p:sldId id="320" r:id="rId7"/>
    <p:sldId id="321" r:id="rId8"/>
    <p:sldId id="322" r:id="rId9"/>
    <p:sldId id="323" r:id="rId10"/>
    <p:sldId id="324" r:id="rId11"/>
    <p:sldId id="282" r:id="rId12"/>
    <p:sldId id="311" r:id="rId13"/>
    <p:sldId id="316" r:id="rId14"/>
    <p:sldId id="317" r:id="rId15"/>
    <p:sldId id="318" r:id="rId16"/>
    <p:sldId id="312" r:id="rId17"/>
    <p:sldId id="267" r:id="rId18"/>
    <p:sldId id="298" r:id="rId19"/>
    <p:sldId id="313" r:id="rId20"/>
    <p:sldId id="314" r:id="rId21"/>
    <p:sldId id="297" r:id="rId22"/>
    <p:sldId id="31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5F0"/>
    <a:srgbClr val="445788"/>
    <a:srgbClr val="E3E7F1"/>
    <a:srgbClr val="486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2" autoAdjust="0"/>
    <p:restoredTop sz="94660"/>
  </p:normalViewPr>
  <p:slideViewPr>
    <p:cSldViewPr>
      <p:cViewPr>
        <p:scale>
          <a:sx n="134" d="100"/>
          <a:sy n="134" d="100"/>
        </p:scale>
        <p:origin x="1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root@cs.od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ot@cs.odu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pic>
        <p:nvPicPr>
          <p:cNvPr id="2051" name="Picture 3" descr="Y:\Documentation\Network\Diagrams\network diagram january 2012 1600x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322235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Unix Database Services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381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1 Dell PowerEdge R900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>
                <a:latin typeface="Agency FB" pitchFamily="34" charset="0"/>
              </a:rPr>
              <a:t>4</a:t>
            </a:r>
            <a:r>
              <a:rPr lang="en-US" sz="2600" dirty="0" smtClean="0">
                <a:latin typeface="Agency FB" pitchFamily="34" charset="0"/>
              </a:rPr>
              <a:t> Intel Xeon 7330 @ 2.40 </a:t>
            </a:r>
            <a:r>
              <a:rPr lang="en-US" sz="2600" dirty="0" err="1" smtClean="0">
                <a:latin typeface="Agency FB" pitchFamily="34" charset="0"/>
              </a:rPr>
              <a:t>Ghz</a:t>
            </a:r>
            <a:r>
              <a:rPr lang="en-US" sz="2600" dirty="0" smtClean="0">
                <a:latin typeface="Agency FB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64 </a:t>
            </a:r>
            <a:r>
              <a:rPr lang="en-US" sz="2600" dirty="0" err="1" smtClean="0">
                <a:latin typeface="Agency FB" pitchFamily="34" charset="0"/>
              </a:rPr>
              <a:t>Gbytes</a:t>
            </a:r>
            <a:r>
              <a:rPr lang="en-US" sz="2600" dirty="0" smtClean="0">
                <a:latin typeface="Agency FB" pitchFamily="34" charset="0"/>
              </a:rPr>
              <a:t> of RAM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Oracle 11gR2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Class </a:t>
            </a:r>
            <a:r>
              <a:rPr lang="en-US" sz="2600" dirty="0" err="1" smtClean="0">
                <a:latin typeface="Agency FB" pitchFamily="34" charset="0"/>
              </a:rPr>
              <a:t>DBs.</a:t>
            </a:r>
            <a:endParaRPr lang="en-US" sz="2600" dirty="0" smtClean="0">
              <a:latin typeface="Agency FB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PROJ Research DB.</a:t>
            </a:r>
            <a:endParaRPr lang="en-US" sz="26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600" dirty="0">
              <a:latin typeface="Agency FB" pitchFamily="34" charset="0"/>
            </a:endParaRPr>
          </a:p>
          <a:p>
            <a:endParaRPr lang="en-US" sz="2600" dirty="0" smtClean="0"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124200"/>
            <a:ext cx="403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Contact </a:t>
            </a:r>
            <a:r>
              <a:rPr lang="en-US" sz="2600" dirty="0" smtClean="0">
                <a:latin typeface="Agency FB" pitchFamily="34" charset="0"/>
                <a:hlinkClick r:id="rId2"/>
              </a:rPr>
              <a:t>root@cs.odu.edu</a:t>
            </a:r>
            <a:r>
              <a:rPr lang="en-US" sz="2600" dirty="0" smtClean="0">
                <a:latin typeface="Agency FB" pitchFamily="34" charset="0"/>
              </a:rPr>
              <a:t> to request personal MySQL </a:t>
            </a:r>
            <a:r>
              <a:rPr lang="en-US" sz="2600" dirty="0" err="1" smtClean="0">
                <a:latin typeface="Agency FB" pitchFamily="34" charset="0"/>
              </a:rPr>
              <a:t>db</a:t>
            </a:r>
            <a:r>
              <a:rPr lang="en-US" sz="2600" dirty="0" smtClean="0">
                <a:latin typeface="Agency FB" pitchFamily="34" charset="0"/>
              </a:rPr>
              <a:t> access. </a:t>
            </a:r>
          </a:p>
        </p:txBody>
      </p:sp>
      <p:pic>
        <p:nvPicPr>
          <p:cNvPr id="1026" name="Picture 2" descr="Oracle Database 1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9337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3400" y="1066800"/>
            <a:ext cx="381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Virtual MySQL Server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2 Intel Xeon 7330 @ 2.40Ghz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2 </a:t>
            </a:r>
            <a:r>
              <a:rPr lang="en-US" sz="2600" dirty="0" err="1" smtClean="0">
                <a:latin typeface="Agency FB" pitchFamily="34" charset="0"/>
              </a:rPr>
              <a:t>Gbytes</a:t>
            </a:r>
            <a:r>
              <a:rPr lang="en-US" sz="2600" dirty="0" smtClean="0">
                <a:latin typeface="Agency FB" pitchFamily="34" charset="0"/>
              </a:rPr>
              <a:t> of RAM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>
                <a:latin typeface="Agency FB" pitchFamily="34" charset="0"/>
              </a:rPr>
              <a:t>MySQL </a:t>
            </a:r>
            <a:r>
              <a:rPr lang="en-US" sz="2600" dirty="0" smtClean="0">
                <a:latin typeface="Agency FB" pitchFamily="34" charset="0"/>
              </a:rPr>
              <a:t>5.1.41</a:t>
            </a:r>
            <a:endParaRPr lang="en-US" sz="2600" dirty="0">
              <a:latin typeface="Agency FB" pitchFamily="34" charset="0"/>
            </a:endParaRPr>
          </a:p>
          <a:p>
            <a:endParaRPr lang="en-US" sz="2600" dirty="0" smtClean="0">
              <a:latin typeface="Agency FB" pitchFamily="34" charset="0"/>
            </a:endParaRPr>
          </a:p>
        </p:txBody>
      </p:sp>
      <p:pic>
        <p:nvPicPr>
          <p:cNvPr id="1032" name="Picture 8" descr="http://natishalom.typepad.com/photos/uncategorized/2008/03/29/mysql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4876800"/>
            <a:ext cx="2714625" cy="15716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52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6"/>
            <a:ext cx="232948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Agency FB" pitchFamily="34" charset="0"/>
              </a:rPr>
              <a:t>Lab Maintenance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1143000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white"/>
                </a:solidFill>
                <a:latin typeface="Agency FB" pitchFamily="34" charset="0"/>
              </a:rPr>
              <a:t>Floorplan</a:t>
            </a:r>
            <a:r>
              <a:rPr lang="en-US" sz="2400" dirty="0" smtClean="0">
                <a:solidFill>
                  <a:prstClr val="white"/>
                </a:solidFill>
                <a:latin typeface="Agency FB" pitchFamily="34" charset="0"/>
              </a:rPr>
              <a:t> design/setup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gency FB" pitchFamily="34" charset="0"/>
              </a:rPr>
              <a:t>Physical machine installation, imaging, update, security monitoring, app-deployment, and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gency FB" pitchFamily="34" charset="0"/>
              </a:rPr>
              <a:t>Printer maintenance, monitoring, service, and repair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gency FB" pitchFamily="34" charset="0"/>
              </a:rPr>
              <a:t>Device configuration, multimedia device installation, configuration, and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gency FB" pitchFamily="34" charset="0"/>
              </a:rPr>
              <a:t>Network design, cable installation, and physical port patching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Agency FB" pitchFamily="34" charset="0"/>
              </a:rPr>
              <a:t>Security surveillance, end-user support, and access permissions</a:t>
            </a:r>
            <a:endParaRPr lang="en-US" sz="2400" dirty="0">
              <a:solidFill>
                <a:prstClr val="white"/>
              </a:solidFill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gency FB" pitchFamily="34" charset="0"/>
              </a:rPr>
              <a:t>Power planning, testing, implementation and </a:t>
            </a:r>
            <a:r>
              <a:rPr lang="en-US" sz="2400" dirty="0" smtClean="0">
                <a:solidFill>
                  <a:prstClr val="white"/>
                </a:solidFill>
                <a:latin typeface="Agency FB" pitchFamily="34" charset="0"/>
              </a:rPr>
              <a:t>maintenance, and UPS design/install</a:t>
            </a:r>
            <a:endParaRPr lang="en-US" sz="2400" dirty="0">
              <a:solidFill>
                <a:prstClr val="white"/>
              </a:solidFill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gency FB" pitchFamily="34" charset="0"/>
            </a:endParaRPr>
          </a:p>
        </p:txBody>
      </p:sp>
      <p:pic>
        <p:nvPicPr>
          <p:cNvPr id="2050" name="Picture 2" descr="C:\Users\duncan\Documents\My Dropbox\Systems\DSC_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50" y="990600"/>
            <a:ext cx="3889022" cy="260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ncan\Documents\My Dropbox\Systems\DSC_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93" y="3886200"/>
            <a:ext cx="3889021" cy="260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712086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Conference Room / Access Grid Administrative Tasks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Y:\Documentation\Pictures\2012-02-15\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80568"/>
            <a:ext cx="3857625" cy="31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Hardware installation and maintenance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Projector installation and maintenance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Avaya phone installation and maintenance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Live </a:t>
            </a:r>
            <a:r>
              <a:rPr lang="en-US" sz="2400" dirty="0">
                <a:latin typeface="Agency FB" pitchFamily="34" charset="0"/>
              </a:rPr>
              <a:t>PHD Dissertation </a:t>
            </a:r>
            <a:r>
              <a:rPr lang="en-US" sz="2400" dirty="0" smtClean="0">
                <a:latin typeface="Agency FB" pitchFamily="34" charset="0"/>
              </a:rPr>
              <a:t>Broadcasts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Live </a:t>
            </a:r>
            <a:r>
              <a:rPr lang="en-US" sz="2400" dirty="0">
                <a:latin typeface="Agency FB" pitchFamily="34" charset="0"/>
              </a:rPr>
              <a:t>Masters Presentation </a:t>
            </a:r>
            <a:r>
              <a:rPr lang="en-US" sz="2400" dirty="0" smtClean="0">
                <a:latin typeface="Agency FB" pitchFamily="34" charset="0"/>
              </a:rPr>
              <a:t>Broadcasts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Video Recording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Network Stream implementation</a:t>
            </a:r>
            <a:endParaRPr lang="en-US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188224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HPC Clusters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1066800"/>
            <a:ext cx="394691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latin typeface="Agency FB" pitchFamily="34" charset="0"/>
              </a:rPr>
              <a:t>Maintenance Tasks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Hardware Vendor Comparison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Purchasing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Hardware Configuration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OS Installation and Configuration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Software Installation and Upgrades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Testing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Performance Monitoring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Hardware </a:t>
            </a:r>
            <a:r>
              <a:rPr lang="en-US" sz="2400" dirty="0" smtClean="0">
                <a:latin typeface="Agency FB" pitchFamily="34" charset="0"/>
              </a:rPr>
              <a:t>Repairs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Assisting Users</a:t>
            </a:r>
            <a:endParaRPr lang="en-US" sz="2400" dirty="0">
              <a:latin typeface="Agency FB" pitchFamily="34" charset="0"/>
            </a:endParaRPr>
          </a:p>
          <a:p>
            <a:endParaRPr lang="en-US" sz="2400" dirty="0" smtClean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456246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SMP (Symmetric Multiprocessing)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990600"/>
            <a:ext cx="71628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latin typeface="Agency FB" pitchFamily="34" charset="0"/>
              </a:rPr>
              <a:t>Maintenance Tasks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Hardware Vendor Comparison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Purchasing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Hardware Configuration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OS Installation and Configuration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Software Installation and Upgrades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Testing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Performance Monitoring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Hardware Repairs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Assisting Users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>
              <a:latin typeface="Agency FB" pitchFamily="34" charset="0"/>
            </a:endParaRPr>
          </a:p>
        </p:txBody>
      </p:sp>
      <p:pic>
        <p:nvPicPr>
          <p:cNvPr id="5" name="Picture 4" descr="C:\Users\robin_c\Desktop\Images\scalemp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91200"/>
            <a:ext cx="23241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265649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CUDA Workstations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838200"/>
            <a:ext cx="71628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latin typeface="Agency FB" pitchFamily="34" charset="0"/>
              </a:rPr>
              <a:t>Maintenance Tasks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Hardware Vendor Comparison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Purchasing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Hardware Configuration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OS Installation and Configuration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Software Installation and Upgrades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Testing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Performance Monitoring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Hardware </a:t>
            </a:r>
            <a:r>
              <a:rPr lang="en-US" sz="2400" dirty="0" smtClean="0">
                <a:latin typeface="Agency FB" pitchFamily="34" charset="0"/>
              </a:rPr>
              <a:t>Repairs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Assisting Users</a:t>
            </a:r>
            <a:endParaRPr lang="en-US" sz="2400" dirty="0">
              <a:latin typeface="Agency FB" pitchFamily="34" charset="0"/>
            </a:endParaRPr>
          </a:p>
          <a:p>
            <a:pPr marL="800100" lvl="1" indent="-3429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>
              <a:latin typeface="Agency FB" pitchFamily="34" charset="0"/>
            </a:endParaRPr>
          </a:p>
        </p:txBody>
      </p:sp>
      <p:pic>
        <p:nvPicPr>
          <p:cNvPr id="5" name="Picture 4" descr="C:\Users\robin_c\Desktop\Images\header-cuda-parallel-progra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142153" cy="1775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243528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Proxy Card Locks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1066800"/>
            <a:ext cx="259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51 Locks Total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16 Offline Locks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35 Online Locks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E&amp;CS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18 Online Locks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8 Offline Locks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gency FB" pitchFamily="34" charset="0"/>
              </a:rPr>
              <a:t>Dragas</a:t>
            </a:r>
            <a:endParaRPr lang="en-US" sz="2400" dirty="0" smtClean="0">
              <a:latin typeface="Agency FB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14 Online Locks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8 Offline Locks</a:t>
            </a:r>
            <a:endParaRPr lang="en-US" sz="2400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53423"/>
            <a:ext cx="438934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Proxy Card Administrative Tasks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938" y="1066800"/>
            <a:ext cx="4025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Lock definition planning</a:t>
            </a: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Access control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Request approval 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Updating lock DB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Manually updating locks</a:t>
            </a:r>
          </a:p>
        </p:txBody>
      </p:sp>
    </p:spTree>
    <p:extLst>
      <p:ext uri="{BB962C8B-B14F-4D97-AF65-F5344CB8AC3E}">
        <p14:creationId xmlns:p14="http://schemas.microsoft.com/office/powerpoint/2010/main" val="15867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15872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Avaya VoIP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3561" y="986135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G700 Gateway with S8300 Media Server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H.323 Call Signaling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G.711MU Audio Codec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100+ Avaya 4602, 4610, 4620, 1608, 1616 IP Stations</a:t>
            </a:r>
            <a:endParaRPr lang="en-US" sz="2400" dirty="0">
              <a:latin typeface="Agency FB" pitchFamily="34" charset="0"/>
            </a:endParaRPr>
          </a:p>
        </p:txBody>
      </p:sp>
      <p:pic>
        <p:nvPicPr>
          <p:cNvPr id="4098" name="Picture 2" descr="C:\Users\robin_c\Desktop\Images\ip_4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60395"/>
            <a:ext cx="1422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bin_c\Desktop\Images\AvayaG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4419600" cy="15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121539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Storage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3561" y="986135"/>
            <a:ext cx="5483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EMC Celerra NS40 in E&amp;CS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30TB Storage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Networked via 4 1Gb Connections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EMC Celerra NS480 in Dragas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34TB Storage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Networked via 4 1Gb Connections</a:t>
            </a: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gency FB" pitchFamily="34" charset="0"/>
              </a:rPr>
              <a:t>iSCSI</a:t>
            </a:r>
            <a:r>
              <a:rPr lang="en-US" sz="2400" dirty="0" smtClean="0">
                <a:latin typeface="Agency FB" pitchFamily="34" charset="0"/>
              </a:rPr>
              <a:t> targets, SMB/CIFS shares, NFS exports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Asynchronous replication between the two devices for home directories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10Gb upgrade is in the works.</a:t>
            </a:r>
          </a:p>
        </p:txBody>
      </p:sp>
      <p:pic>
        <p:nvPicPr>
          <p:cNvPr id="3074" name="Picture 2" descr="C:\Users\James\Pictures\celerra ns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4792" l="34375" r="6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r="31432"/>
          <a:stretch/>
        </p:blipFill>
        <p:spPr bwMode="auto">
          <a:xfrm>
            <a:off x="5791200" y="1401633"/>
            <a:ext cx="23026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398057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Storage Administrative Tasks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3561" y="986135"/>
            <a:ext cx="54838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Vendor &amp; Feature Comparison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Storage design and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Storage testing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NFS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ISCSI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CIFS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Storage maintenance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Disk failure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SP </a:t>
            </a:r>
            <a:r>
              <a:rPr lang="en-US" sz="2400" dirty="0" smtClean="0">
                <a:latin typeface="Agency FB" pitchFamily="34" charset="0"/>
              </a:rPr>
              <a:t>failure</a:t>
            </a: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Storage </a:t>
            </a:r>
            <a:r>
              <a:rPr lang="en-US" sz="2400" dirty="0" smtClean="0">
                <a:latin typeface="Agency FB" pitchFamily="34" charset="0"/>
              </a:rPr>
              <a:t>monitoring</a:t>
            </a:r>
            <a:endParaRPr lang="en-US" sz="2400" dirty="0">
              <a:latin typeface="Agency FB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I/O Performance</a:t>
            </a:r>
            <a:endParaRPr lang="en-US" sz="2400" dirty="0">
              <a:latin typeface="Agency FB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Network Impact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Storage </a:t>
            </a:r>
            <a:r>
              <a:rPr lang="en-US" sz="2400" dirty="0" smtClean="0">
                <a:latin typeface="Agency FB" pitchFamily="34" charset="0"/>
              </a:rPr>
              <a:t>backups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Snapshots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Tape Backup</a:t>
            </a:r>
            <a:endParaRPr lang="en-US" sz="2400" dirty="0">
              <a:latin typeface="Agency FB" pitchFamily="34" charset="0"/>
            </a:endParaRPr>
          </a:p>
        </p:txBody>
      </p:sp>
      <p:pic>
        <p:nvPicPr>
          <p:cNvPr id="3074" name="Picture 2" descr="C:\Users\James\Pictures\celerra ns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4792" l="34375" r="6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6" r="31432"/>
          <a:stretch/>
        </p:blipFill>
        <p:spPr bwMode="auto">
          <a:xfrm>
            <a:off x="5791200" y="1401633"/>
            <a:ext cx="23026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50257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Network Administration/Maintenance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9906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Network Design for existing infrastructure and proposed upgrades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Agency FB" pitchFamily="34" charset="0"/>
              </a:rPr>
              <a:t>Vlan</a:t>
            </a:r>
            <a:r>
              <a:rPr lang="en-US" sz="2800" dirty="0" smtClean="0">
                <a:latin typeface="Agency FB" pitchFamily="34" charset="0"/>
              </a:rPr>
              <a:t> design, firewall development &amp; maintenance, ACL monitoring, NAT configuration, Spanning-Tree maintenance, (Wireless Infrastructure design, implementation, support and monitoring),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Vendor comparisons and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Physical network hardware testing, installation, upgrades, and maintenance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Cable ,testing, routing, patching, tracing and repair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Network security monitoring, intrusion detection, incident interaction and auditing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47115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Tape Backups Administrative Tasks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304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Backup design, testing and implementation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Backup &amp; Restore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Tape loading, labeling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Hardware maintenance</a:t>
            </a:r>
          </a:p>
        </p:txBody>
      </p:sp>
      <p:pic>
        <p:nvPicPr>
          <p:cNvPr id="3074" name="Picture 2" descr="C:\Users\James\Pictures\LTO 4 Worm_shado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5887570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194636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Tape Backups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3048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Tape backups are done every night between midnight and 6AM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Most days are incremental backups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One day per month is a full backup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Incremental backups are kept for six months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Full Backups are kept for two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The oldest data we can restore is data that was present two years ago</a:t>
            </a:r>
            <a:endParaRPr lang="en-US" sz="2600" dirty="0">
              <a:latin typeface="Agency FB" pitchFamily="34" charset="0"/>
            </a:endParaRPr>
          </a:p>
        </p:txBody>
      </p:sp>
      <p:pic>
        <p:nvPicPr>
          <p:cNvPr id="3074" name="Picture 2" descr="C:\Users\James\Pictures\LTO 4 Worm_shado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5887570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1133356"/>
            <a:ext cx="403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Agency FB" pitchFamily="34" charset="0"/>
              </a:rPr>
              <a:t>Contact </a:t>
            </a:r>
            <a:r>
              <a:rPr lang="en-US" sz="2600" dirty="0" smtClean="0">
                <a:latin typeface="Agency FB" pitchFamily="34" charset="0"/>
                <a:hlinkClick r:id="rId4"/>
              </a:rPr>
              <a:t>root@cs.odu.edu</a:t>
            </a:r>
            <a:r>
              <a:rPr lang="en-US" sz="2600" dirty="0" smtClean="0">
                <a:latin typeface="Agency FB" pitchFamily="34" charset="0"/>
              </a:rPr>
              <a:t> to recover data from tape backups</a:t>
            </a:r>
          </a:p>
        </p:txBody>
      </p:sp>
    </p:spTree>
    <p:extLst>
      <p:ext uri="{BB962C8B-B14F-4D97-AF65-F5344CB8AC3E}">
        <p14:creationId xmlns:p14="http://schemas.microsoft.com/office/powerpoint/2010/main" val="23727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51764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Agency FB" pitchFamily="34" charset="0"/>
              </a:rPr>
              <a:t>Account Creation Administrative Tasks</a:t>
            </a:r>
            <a:endParaRPr lang="en-US" sz="3200" dirty="0">
              <a:solidFill>
                <a:prstClr val="white"/>
              </a:solidFill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9144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Agency FB" pitchFamily="34" charset="0"/>
              </a:rPr>
              <a:t>Design, development, documentation, testing and implementation</a:t>
            </a:r>
            <a:r>
              <a:rPr lang="en-US" sz="2800" dirty="0">
                <a:solidFill>
                  <a:prstClr val="white"/>
                </a:solidFill>
                <a:latin typeface="Agency FB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gency FB" pitchFamily="34" charset="0"/>
              </a:rPr>
              <a:t>of Account Creation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Agency FB" pitchFamily="34" charset="0"/>
              </a:rPr>
              <a:t>Policy development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Agency FB" pitchFamily="34" charset="0"/>
              </a:rPr>
              <a:t>Software maintenance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4114800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3530025"/>
            <a:ext cx="518282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Agency FB" pitchFamily="34" charset="0"/>
              </a:rPr>
              <a:t>Password Resets Administrative Tasks</a:t>
            </a:r>
            <a:endParaRPr lang="en-US" sz="3200" dirty="0">
              <a:solidFill>
                <a:prstClr val="white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910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Agency FB" pitchFamily="34" charset="0"/>
              </a:rPr>
              <a:t>Design, development, documentation, testing and implementation of Password Reset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Agency FB" pitchFamily="34" charset="0"/>
              </a:rPr>
              <a:t>Software maintenance</a:t>
            </a:r>
            <a:endParaRPr lang="en-US" sz="2800" dirty="0">
              <a:solidFill>
                <a:prstClr val="white"/>
              </a:solidFill>
              <a:latin typeface="Agency FB" pitchFamily="34" charset="0"/>
            </a:endParaRPr>
          </a:p>
        </p:txBody>
      </p:sp>
      <p:pic>
        <p:nvPicPr>
          <p:cNvPr id="1026" name="Picture 2" descr="C:\Users\James\Pictures\account cre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96333"/>
            <a:ext cx="2857853" cy="15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es\Pictures\password re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38" y="4901738"/>
            <a:ext cx="3228975" cy="15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743325" cy="230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3424"/>
            <a:ext cx="382348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Microsoft Windows Services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14400"/>
            <a:ext cx="722826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Active Directory (AD) / Lightweight Directory Access Protocol (LDAP)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Administrative file storage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Communications Server/Services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Desktop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Roaming Profiles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Systems Center Software/Application Suite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i="1" dirty="0">
                <a:latin typeface="Agency FB" pitchFamily="34" charset="0"/>
              </a:rPr>
              <a:t>Operations Manager (SCOM) (Monitoring)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i="1" dirty="0">
                <a:latin typeface="Agency FB" pitchFamily="34" charset="0"/>
              </a:rPr>
              <a:t>Configuration Manager (SCCM) (Packages/Scripts)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i="1" dirty="0">
                <a:latin typeface="Agency FB" pitchFamily="34" charset="0"/>
              </a:rPr>
              <a:t>Data Protection Manager (DPM) (Backups)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Virtual Computing Lab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Windows Deployment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i="1" dirty="0">
                <a:latin typeface="Agency FB" pitchFamily="34" charset="0"/>
              </a:rPr>
              <a:t>Desktop machine image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Windows Server Update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i="1" dirty="0">
                <a:latin typeface="Agency FB" pitchFamily="34" charset="0"/>
              </a:rPr>
              <a:t>Desktop patching and updates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‘Z’-Drives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Windows Applications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743325" cy="230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3424"/>
            <a:ext cx="552106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Microsoft Windows Support/Maintenance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14400"/>
            <a:ext cx="8677375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Active Directory </a:t>
            </a:r>
            <a:r>
              <a:rPr lang="en-US" sz="2400" dirty="0" smtClean="0">
                <a:latin typeface="Agency FB" pitchFamily="34" charset="0"/>
              </a:rPr>
              <a:t>design, testing, service integration, account</a:t>
            </a:r>
          </a:p>
          <a:p>
            <a:r>
              <a:rPr lang="en-US" sz="2400" dirty="0" smtClean="0">
                <a:latin typeface="Agency FB" pitchFamily="34" charset="0"/>
              </a:rPr>
              <a:t>management, policy testing/implementation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File share design, testing, implementation, maintenance</a:t>
            </a:r>
          </a:p>
          <a:p>
            <a:r>
              <a:rPr lang="en-US" sz="2400" dirty="0">
                <a:latin typeface="Agency FB" pitchFamily="34" charset="0"/>
              </a:rPr>
              <a:t>a</a:t>
            </a:r>
            <a:r>
              <a:rPr lang="en-US" sz="2400" dirty="0" smtClean="0">
                <a:latin typeface="Agency FB" pitchFamily="34" charset="0"/>
              </a:rPr>
              <a:t>nd backup/restoration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Update review, scanning, testing and deployment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Critical update provisioning and patching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Server/Desktop image creation, modification, deployment, and </a:t>
            </a:r>
          </a:p>
          <a:p>
            <a:r>
              <a:rPr lang="en-US" sz="2400" dirty="0" smtClean="0">
                <a:latin typeface="Agency FB" pitchFamily="34" charset="0"/>
              </a:rPr>
              <a:t>maintenance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Software review, testing, application-push to users </a:t>
            </a:r>
          </a:p>
          <a:p>
            <a:r>
              <a:rPr lang="en-US" sz="2400" dirty="0" smtClean="0">
                <a:latin typeface="Agency FB" pitchFamily="34" charset="0"/>
              </a:rPr>
              <a:t>(manual installation where necessary)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Virtual Computing Lab cluster design, update, and maintenance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Software update, testing, addition, usage monitoring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Desktop configuration, evaluation, installation, security monitoring and maintenance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Email server/services design, installation, configuration, testing, deployment, </a:t>
            </a:r>
          </a:p>
          <a:p>
            <a:r>
              <a:rPr lang="en-US" sz="2400" dirty="0" smtClean="0">
                <a:latin typeface="Agency FB" pitchFamily="34" charset="0"/>
              </a:rPr>
              <a:t>mailbox/list management, scanning, relay control, policy management, and </a:t>
            </a:r>
          </a:p>
          <a:p>
            <a:r>
              <a:rPr lang="en-US" sz="2400" dirty="0" smtClean="0">
                <a:latin typeface="Agency FB" pitchFamily="34" charset="0"/>
              </a:rPr>
              <a:t>backups/restoration</a:t>
            </a:r>
          </a:p>
          <a:p>
            <a:endParaRPr lang="en-US" sz="2400" dirty="0" smtClean="0">
              <a:latin typeface="Agency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71365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*nix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30057"/>
            <a:ext cx="41392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gency FB" pitchFamily="34" charset="0"/>
              </a:rPr>
              <a:t>Solaris 10, Ubuntu, RHEL, </a:t>
            </a:r>
            <a:r>
              <a:rPr lang="en-US" sz="2800" dirty="0" err="1">
                <a:latin typeface="Agency FB" pitchFamily="34" charset="0"/>
              </a:rPr>
              <a:t>CentOS</a:t>
            </a:r>
            <a:endParaRPr lang="en-US" sz="28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SPARC and x86_64 hardware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HPC Clusters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SMP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Cloud Computing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Oracle VM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Databases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Agency FB" pitchFamily="34" charset="0"/>
              </a:rPr>
              <a:t>VMWare</a:t>
            </a:r>
            <a:r>
              <a:rPr lang="en-US" sz="2800" dirty="0" smtClean="0">
                <a:latin typeface="Agency FB" pitchFamily="34" charset="0"/>
              </a:rPr>
              <a:t> ESX</a:t>
            </a:r>
          </a:p>
        </p:txBody>
      </p:sp>
      <p:pic>
        <p:nvPicPr>
          <p:cNvPr id="1026" name="Picture 2" descr="C:\Users\robin_c\Desktop\SparcM4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744250" cy="27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308770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Linux &amp; Solaris Aliases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1929" y="914400"/>
            <a:ext cx="82846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Linux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2 Dell R910 </a:t>
            </a:r>
            <a:r>
              <a:rPr lang="en-US" sz="2400" dirty="0">
                <a:latin typeface="Agency FB" pitchFamily="34" charset="0"/>
              </a:rPr>
              <a:t>M</a:t>
            </a:r>
            <a:r>
              <a:rPr lang="en-US" sz="2400" dirty="0" smtClean="0">
                <a:latin typeface="Agency FB" pitchFamily="34" charset="0"/>
              </a:rPr>
              <a:t>achines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4 Intel Xeon X7550 @ 2.00 GHz Quad Core with 128 GB of Ram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Ubuntu Server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Linux.cs.odu.edu via SSH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>
              <a:latin typeface="Agency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gency FB" pitchFamily="34" charset="0"/>
              </a:rPr>
              <a:t>Solaris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3 SPARC M4000 machines with 32 Cores @ 2.5 GHz and 32 GB of Ram each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Solaris 10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gency FB" pitchFamily="34" charset="0"/>
              </a:rPr>
              <a:t>Solaris.cs.odu.edu via SSH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gency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2" y="3886200"/>
            <a:ext cx="417595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5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262951"/>
            <a:ext cx="14830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Oracle VM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524000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1440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Dell R410 (Head Node)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4 Dell R900 (Cluster Nodes)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4 Intel Xeon E7330 @2.4GHz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16 cores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64GB 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2 Cluster Nodes in E&amp;CS and 2 in Dragas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VMs can be hot-migrated manually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In event of node failure, VMs are restarted on a different node.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Currently runs 25 VMs</a:t>
            </a:r>
          </a:p>
        </p:txBody>
      </p:sp>
      <p:pic>
        <p:nvPicPr>
          <p:cNvPr id="2050" name="Picture 2" descr="C:\Users\James\Pictures\Oracle-VM-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241" y1="31696" x2="17069" y2="40179"/>
                        <a14:foregroundMark x1="31034" y1="30804" x2="31034" y2="37500"/>
                        <a14:foregroundMark x1="39483" y1="31250" x2="38276" y2="37946"/>
                        <a14:foregroundMark x1="45000" y1="31696" x2="43621" y2="36607"/>
                        <a14:foregroundMark x1="47586" y1="29911" x2="50172" y2="42411"/>
                        <a14:foregroundMark x1="53448" y1="29911" x2="52241" y2="37946"/>
                        <a14:foregroundMark x1="63103" y1="29911" x2="63276" y2="40179"/>
                        <a14:foregroundMark x1="73966" y1="28125" x2="72069" y2="34375"/>
                        <a14:foregroundMark x1="83103" y1="25893" x2="82759" y2="29911"/>
                        <a14:foregroundMark x1="43448" y1="71875" x2="44828" y2="81250"/>
                        <a14:foregroundMark x1="49483" y1="72768" x2="49483" y2="82143"/>
                        <a14:foregroundMark x1="41379" y1="59821" x2="51724" y2="59821"/>
                        <a14:backgroundMark x1="15345" y1="34375" x2="85172" y2="32143"/>
                        <a14:backgroundMark x1="29483" y1="42857" x2="27069" y2="52679"/>
                        <a14:backgroundMark x1="33966" y1="43750" x2="39310" y2="54911"/>
                        <a14:backgroundMark x1="43966" y1="47321" x2="57069" y2="54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8" y="4267200"/>
            <a:ext cx="5753447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285046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gency FB" pitchFamily="34" charset="0"/>
              </a:rPr>
              <a:t>Cloud Infrastructure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9144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Dell </a:t>
            </a:r>
            <a:r>
              <a:rPr lang="en-US" sz="2800" dirty="0">
                <a:latin typeface="Agency FB" pitchFamily="34" charset="0"/>
              </a:rPr>
              <a:t>PowerEdge R510 (head node</a:t>
            </a:r>
            <a:r>
              <a:rPr lang="en-US" sz="2800" dirty="0" smtClean="0">
                <a:latin typeface="Agency FB" pitchFamily="34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Agency FB" pitchFamily="34" charset="0"/>
              </a:rPr>
              <a:t>2</a:t>
            </a:r>
            <a:r>
              <a:rPr lang="en-US" sz="2800" dirty="0" smtClean="0">
                <a:latin typeface="Agency FB" pitchFamily="34" charset="0"/>
              </a:rPr>
              <a:t> Intel Xeon E5620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Agency FB" pitchFamily="34" charset="0"/>
              </a:rPr>
              <a:t>8</a:t>
            </a:r>
            <a:r>
              <a:rPr lang="en-US" sz="2800" dirty="0" smtClean="0">
                <a:latin typeface="Agency FB" pitchFamily="34" charset="0"/>
              </a:rPr>
              <a:t> Cores / 16 Threads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16GB Memory</a:t>
            </a:r>
            <a:endParaRPr lang="en-US" sz="2800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3 Dell PowerEdge R410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>
                <a:latin typeface="Agency FB" pitchFamily="34" charset="0"/>
              </a:rPr>
              <a:t>2</a:t>
            </a:r>
            <a:r>
              <a:rPr lang="en-US" sz="2800" dirty="0" smtClean="0">
                <a:latin typeface="Agency FB" pitchFamily="34" charset="0"/>
              </a:rPr>
              <a:t> Intel Xeon X5650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12 Cores / 24 Threads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64GB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Agency FB" pitchFamily="34" charset="0"/>
              </a:rPr>
              <a:t>openstack</a:t>
            </a:r>
            <a:r>
              <a:rPr lang="en-US" sz="2800" dirty="0" smtClean="0">
                <a:latin typeface="Agency FB" pitchFamily="34" charset="0"/>
              </a:rPr>
              <a:t> – Diablo</a:t>
            </a:r>
          </a:p>
        </p:txBody>
      </p:sp>
      <p:pic>
        <p:nvPicPr>
          <p:cNvPr id="3074" name="Picture 2" descr="C:\Users\James\Pictures\openstack-cloud-softwar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752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3424"/>
            <a:ext cx="18469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gency FB" pitchFamily="34" charset="0"/>
              </a:rPr>
              <a:t>VMWare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ESXi</a:t>
            </a:r>
            <a:endParaRPr lang="en-US" sz="3200" dirty="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1"/>
            <a:ext cx="8763000" cy="0"/>
          </a:xfrm>
          <a:prstGeom prst="line">
            <a:avLst/>
          </a:prstGeom>
          <a:ln>
            <a:gradFill flip="none" rotWithShape="1">
              <a:gsLst>
                <a:gs pos="0">
                  <a:srgbClr val="E0E5F0"/>
                </a:gs>
                <a:gs pos="100000">
                  <a:srgbClr val="445788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914400"/>
            <a:ext cx="449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Agency FB" pitchFamily="34" charset="0"/>
              </a:rPr>
              <a:t>Isolde</a:t>
            </a:r>
            <a:endParaRPr lang="en-US" sz="2800" dirty="0" smtClean="0">
              <a:latin typeface="Agency FB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Dell PowerEdge R910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128GB Memory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4 Intel Xeon X7550 @ 2.00GHz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32 Cores / 64 Threads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Runs 13 VMs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Tristan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Dell PowerEdge R900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4 Intel Xeon E7330 @ 2.40GHz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64GB Memory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16 Cores / 16 Threads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Runs 11 VMs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Agency FB" pitchFamily="34" charset="0"/>
            </a:endParaRPr>
          </a:p>
        </p:txBody>
      </p:sp>
      <p:pic>
        <p:nvPicPr>
          <p:cNvPr id="1026" name="Picture 2" descr="C:\Users\James\Pictures\vmware 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6" b="95130" l="10000" r="90000">
                        <a14:foregroundMark x1="27353" y1="81494" x2="27353" y2="81494"/>
                        <a14:foregroundMark x1="25294" y1="85390" x2="25294" y2="85390"/>
                        <a14:foregroundMark x1="20882" y1="89935" x2="20882" y2="89935"/>
                        <a14:foregroundMark x1="22059" y1="83766" x2="22059" y2="83766"/>
                        <a14:foregroundMark x1="22059" y1="78571" x2="22059" y2="78571"/>
                        <a14:foregroundMark x1="29118" y1="80519" x2="29118" y2="80519"/>
                        <a14:foregroundMark x1="31471" y1="82468" x2="31471" y2="82468"/>
                        <a14:foregroundMark x1="26471" y1="87987" x2="26471" y2="87987"/>
                        <a14:foregroundMark x1="41176" y1="84416" x2="41176" y2="84416"/>
                        <a14:foregroundMark x1="57059" y1="84416" x2="57059" y2="84416"/>
                        <a14:foregroundMark x1="64118" y1="83766" x2="64118" y2="83766"/>
                        <a14:foregroundMark x1="71471" y1="83117" x2="71471" y2="83117"/>
                        <a14:foregroundMark x1="75588" y1="83442" x2="75588" y2="83442"/>
                        <a14:foregroundMark x1="19412" y1="87013" x2="19412" y2="87013"/>
                        <a14:foregroundMark x1="81765" y1="81494" x2="81765" y2="81494"/>
                        <a14:backgroundMark x1="77941" y1="83442" x2="77941" y2="83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133600"/>
            <a:ext cx="3238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</TotalTime>
  <Words>989</Words>
  <Application>Microsoft Office PowerPoint</Application>
  <PresentationFormat>On-screen Show (4:3)</PresentationFormat>
  <Paragraphs>229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Department</dc:title>
  <dc:creator>robin_c</dc:creator>
  <cp:lastModifiedBy>robin_c</cp:lastModifiedBy>
  <cp:revision>100</cp:revision>
  <dcterms:created xsi:type="dcterms:W3CDTF">2006-08-16T00:00:00Z</dcterms:created>
  <dcterms:modified xsi:type="dcterms:W3CDTF">2012-10-18T16:26:53Z</dcterms:modified>
</cp:coreProperties>
</file>